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media/image11.jpeg" ContentType="image/jpeg"/>
  <Override PartName="/ppt/media/image8.jpeg" ContentType="image/jpeg"/>
  <Override PartName="/ppt/media/image7.jpeg" ContentType="image/jpeg"/>
  <Override PartName="/ppt/media/image6.png" ContentType="image/png"/>
  <Override PartName="/ppt/media/image10.jpeg" ContentType="image/jpeg"/>
  <Override PartName="/ppt/media/image5.png" ContentType="image/png"/>
  <Override PartName="/ppt/media/image13.jpeg" ContentType="image/jpeg"/>
  <Override PartName="/ppt/media/image12.jpeg" ContentType="image/jpeg"/>
  <Override PartName="/ppt/media/image4.png" ContentType="image/png"/>
  <Override PartName="/ppt/media/image9.jpeg" ContentType="image/jpeg"/>
  <Override PartName="/ppt/media/image3.png" ContentType="image/png"/>
  <Override PartName="/ppt/media/image2.png" ContentType="image/png"/>
  <Override PartName="/ppt/media/image1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
</Relationships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8" name="" descr=""/>
          <p:cNvPicPr/>
          <p:nvPr/>
        </p:nvPicPr>
        <p:blipFill>
          <a:blip r:embed="rId2"/>
          <a:stretch/>
        </p:blipFill>
        <p:spPr>
          <a:xfrm>
            <a:off x="2290680" y="1768680"/>
            <a:ext cx="5497920" cy="4384440"/>
          </a:xfrm>
          <a:prstGeom prst="rect">
            <a:avLst/>
          </a:prstGeom>
          <a:ln>
            <a:noFill/>
          </a:ln>
        </p:spPr>
      </p:pic>
      <p:pic>
        <p:nvPicPr>
          <p:cNvPr id="39" name="" descr=""/>
          <p:cNvPicPr/>
          <p:nvPr/>
        </p:nvPicPr>
        <p:blipFill>
          <a:blip r:embed="rId3"/>
          <a:stretch/>
        </p:blipFill>
        <p:spPr>
          <a:xfrm>
            <a:off x="2290680" y="1768680"/>
            <a:ext cx="549792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4AE6A043-4FDF-4FFF-8A01-34EB0FD8C2E3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  <p:pic>
        <p:nvPicPr>
          <p:cNvPr id="5" name="" descr=""/>
          <p:cNvPicPr/>
          <p:nvPr/>
        </p:nvPicPr>
        <p:blipFill>
          <a:blip r:embed="rId2"/>
          <a:stretch/>
        </p:blipFill>
        <p:spPr>
          <a:xfrm>
            <a:off x="8759880" y="7040880"/>
            <a:ext cx="1024200" cy="27432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algn="ctr">
              <a:buSzPct val="45000"/>
              <a:buFont typeface="StarSymbol"/>
              <a:buChar char=""/>
            </a:pPr>
            <a:r>
              <a:rPr lang="en-US" sz="4800">
                <a:latin typeface="Arial"/>
              </a:rPr>
              <a:t>
</a:t>
            </a:r>
            <a:r>
              <a:rPr lang="en-US" sz="4800">
                <a:latin typeface="Arial"/>
              </a:rPr>
              <a:t>
</a:t>
            </a:r>
            <a:r>
              <a:rPr lang="en-US" sz="4800">
                <a:latin typeface="Arial"/>
              </a:rPr>
              <a:t>Code.org</a:t>
            </a:r>
            <a:endParaRPr/>
          </a:p>
          <a:p>
            <a:pPr algn="ctr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17 FEB 2015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63" name="" descr=""/>
          <p:cNvPicPr/>
          <p:nvPr/>
        </p:nvPicPr>
        <p:blipFill>
          <a:blip r:embed="rId1"/>
          <a:stretch/>
        </p:blipFill>
        <p:spPr>
          <a:xfrm>
            <a:off x="2116800" y="1768680"/>
            <a:ext cx="5845680" cy="438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65" name="" descr=""/>
          <p:cNvPicPr/>
          <p:nvPr/>
        </p:nvPicPr>
        <p:blipFill>
          <a:blip r:embed="rId1"/>
          <a:stretch/>
        </p:blipFill>
        <p:spPr>
          <a:xfrm>
            <a:off x="2116800" y="1768680"/>
            <a:ext cx="5845680" cy="438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67" name="" descr=""/>
          <p:cNvPicPr/>
          <p:nvPr/>
        </p:nvPicPr>
        <p:blipFill>
          <a:blip r:embed="rId1"/>
          <a:stretch/>
        </p:blipFill>
        <p:spPr>
          <a:xfrm>
            <a:off x="3395520" y="1768680"/>
            <a:ext cx="3288240" cy="438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Scribbler</a:t>
            </a:r>
            <a:endParaRPr/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71" name="" descr=""/>
          <p:cNvPicPr/>
          <p:nvPr/>
        </p:nvPicPr>
        <p:blipFill>
          <a:blip r:embed="rId1"/>
          <a:stretch/>
        </p:blipFill>
        <p:spPr>
          <a:xfrm>
            <a:off x="2116800" y="1768680"/>
            <a:ext cx="5845680" cy="438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Project “Reach”</a:t>
            </a:r>
            <a:endParaRPr/>
          </a:p>
        </p:txBody>
      </p:sp>
      <p:pic>
        <p:nvPicPr>
          <p:cNvPr id="73" name="" descr=""/>
          <p:cNvPicPr/>
          <p:nvPr/>
        </p:nvPicPr>
        <p:blipFill>
          <a:blip r:embed="rId1"/>
          <a:stretch/>
        </p:blipFill>
        <p:spPr>
          <a:xfrm>
            <a:off x="2116800" y="1768680"/>
            <a:ext cx="5845680" cy="438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About Greg &amp; Ashley</a:t>
            </a:r>
            <a:endParaRPr/>
          </a:p>
        </p:txBody>
      </p:sp>
      <p:sp>
        <p:nvSpPr>
          <p:cNvPr id="4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30+ years combined professional CS experience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20+ Microsoft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10+ Robotics, MSR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Breadth of Experience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Explored toys, hobbyist, multi-dimensional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Research, papers, conferences, …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Self employed now...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SelfieBot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SketchBot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...</a:t>
            </a:r>
            <a:endParaRPr/>
          </a:p>
        </p:txBody>
      </p:sp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7040880" y="2560320"/>
            <a:ext cx="2194560" cy="2405880"/>
          </a:xfrm>
          <a:prstGeom prst="rect">
            <a:avLst/>
          </a:prstGeom>
          <a:ln>
            <a:noFill/>
          </a:ln>
        </p:spPr>
      </p:pic>
      <p:pic>
        <p:nvPicPr>
          <p:cNvPr id="45" name="" descr=""/>
          <p:cNvPicPr/>
          <p:nvPr/>
        </p:nvPicPr>
        <p:blipFill>
          <a:blip r:embed="rId2"/>
          <a:stretch/>
        </p:blipFill>
        <p:spPr>
          <a:xfrm>
            <a:off x="4353840" y="4716000"/>
            <a:ext cx="2961360" cy="2324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About Code.org?</a:t>
            </a:r>
            <a:endParaRPr/>
          </a:p>
        </p:txBody>
      </p:sp>
      <p:sp>
        <p:nvSpPr>
          <p:cNvPr id="4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Vision?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Robotics?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CS or full STEM?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Community contribution?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Teaching Robotics</a:t>
            </a:r>
            <a:endParaRPr/>
          </a:p>
        </p:txBody>
      </p:sp>
      <p:sp>
        <p:nvSpPr>
          <p:cNvPr id="4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Simple: code.org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Intermediate: codeacademy (Python)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Serious: MIT Open Courseware, Corsera,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Robotics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Simple: Kibo (KinderLab) – trivial, what else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Intermediate: Lego, Scribbler (Python), …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Serious: Arduino, open ended (first </a:t>
            </a:r>
            <a:r>
              <a:rPr b="1" lang="en-US" sz="2800">
                <a:latin typeface="Arial"/>
              </a:rPr>
              <a:t>real</a:t>
            </a:r>
            <a:r>
              <a:rPr lang="en-US" sz="2800">
                <a:latin typeface="Arial"/>
              </a:rPr>
              <a:t> robotics)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We want to teach transferable skills earlier!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Imperfect sensors/actuators, physical constrains, ...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Simulation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Concurrency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Open/closed loop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SketchBot is 2 of 4 DOF vs. 3D printer</a:t>
            </a:r>
            <a:endParaRPr/>
          </a:p>
        </p:txBody>
      </p:sp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5615280" y="4777200"/>
            <a:ext cx="2960640" cy="2450520"/>
          </a:xfrm>
          <a:prstGeom prst="rect">
            <a:avLst/>
          </a:prstGeom>
          <a:ln>
            <a:noFill/>
          </a:ln>
        </p:spPr>
      </p:pic>
      <p:pic>
        <p:nvPicPr>
          <p:cNvPr id="51" name="" descr=""/>
          <p:cNvPicPr/>
          <p:nvPr/>
        </p:nvPicPr>
        <p:blipFill>
          <a:blip r:embed="rId2"/>
          <a:stretch/>
        </p:blipFill>
        <p:spPr>
          <a:xfrm>
            <a:off x="5783040" y="1717920"/>
            <a:ext cx="3784320" cy="2838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Why we're here?</a:t>
            </a:r>
            <a:endParaRPr/>
          </a:p>
        </p:txBody>
      </p:sp>
      <p:sp>
        <p:nvSpPr>
          <p:cNvPr id="5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We see a gap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“</a:t>
            </a:r>
            <a:r>
              <a:rPr lang="en-US" sz="3200">
                <a:latin typeface="Arial"/>
              </a:rPr>
              <a:t>Robotics and science disguised as drawing”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Really control, physical system, ...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Could use Snap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b="1" lang="en-US" sz="2800">
                <a:latin typeface="Arial"/>
              </a:rPr>
              <a:t>SketchBot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b="1" lang="en-US" sz="2800">
                <a:latin typeface="Arial"/>
              </a:rPr>
              <a:t>Stumbled on this - Kickstarter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SketchBot (Scribbler, etc.)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Robotics to teach STEM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TechEd startup weekend (arm + STEM)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Demo</a:t>
            </a:r>
            <a:endParaRPr/>
          </a:p>
        </p:txBody>
      </p:sp>
      <p:sp>
        <p:nvSpPr>
          <p:cNvPr id="5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Hardware (Lego, 3D printed “hands”, ...)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Snap programming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Simulator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Connect real device and draw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Pitch</a:t>
            </a:r>
            <a:r>
              <a:rPr lang="en-US" sz="4400">
                <a:latin typeface="Arial"/>
              </a:rPr>
              <a:t>	</a:t>
            </a:r>
            <a:endParaRPr/>
          </a:p>
        </p:txBody>
      </p:sp>
      <p:sp>
        <p:nvSpPr>
          <p:cNvPr id="5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Hook SketchBot into code.org rather than Snap!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Open source controller (Lego NXT/EV3)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Open source the 3D model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Release DIY plans (steppers, MCU, …) - $10 BOM!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Provide curriculum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Spin up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Kickstart it ourselves? (tied to code.org)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Promoted by code.org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SketchBot</a:t>
            </a:r>
            <a:endParaRPr/>
          </a:p>
        </p:txBody>
      </p:sp>
      <p:pic>
        <p:nvPicPr>
          <p:cNvPr id="59" name="" descr=""/>
          <p:cNvPicPr/>
          <p:nvPr/>
        </p:nvPicPr>
        <p:blipFill>
          <a:blip r:embed="rId1"/>
          <a:stretch/>
        </p:blipFill>
        <p:spPr>
          <a:xfrm>
            <a:off x="2116800" y="1768680"/>
            <a:ext cx="5845680" cy="4384440"/>
          </a:xfrm>
          <a:prstGeom prst="rect">
            <a:avLst/>
          </a:prstGeom>
          <a:ln>
            <a:noFill/>
          </a:ln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